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 id="261" r:id="rId23"/>
    <p:sldId id="262" r:id="rId24"/>
    <p:sldId id="2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A5841F-DC05-40C1-B28E-A5CFDA177A80}"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15/7/2021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A5841F-DC05-40C1-B28E-A5CFDA177A80}" type="datetimeFigureOut">
              <a:rPr lang="en-US" smtClean="0"/>
              <a:t>15/7/2021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A5841F-DC05-40C1-B28E-A5CFDA177A80}" type="datetimeFigureOut">
              <a:rPr lang="en-US" smtClean="0"/>
              <a:t>15/7/2021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5841F-DC05-40C1-B28E-A5CFDA177A80}" type="datetimeFigureOut">
              <a:rPr lang="en-US" smtClean="0"/>
              <a:t>15/7/2021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15/7/2021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15/7/2021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15/7/2021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40780" y="4480560"/>
            <a:ext cx="5951218" cy="2377440"/>
          </a:xfrm>
          <a:prstGeom prst="rect">
            <a:avLst/>
          </a:prstGeom>
        </p:spPr>
      </p:pic>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6263890" y="0"/>
            <a:ext cx="5928109" cy="2612571"/>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0" y="4480560"/>
            <a:ext cx="6240780" cy="2377440"/>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0" y="0"/>
            <a:ext cx="6240780" cy="2612571"/>
          </a:xfrm>
          <a:prstGeom prst="rect">
            <a:avLst/>
          </a:prstGeom>
        </p:spPr>
      </p:pic>
      <p:sp>
        <p:nvSpPr>
          <p:cNvPr id="6" name="TextBox 5"/>
          <p:cNvSpPr txBox="1"/>
          <p:nvPr/>
        </p:nvSpPr>
        <p:spPr>
          <a:xfrm>
            <a:off x="992777" y="2922061"/>
            <a:ext cx="11498580" cy="830997"/>
          </a:xfrm>
          <a:prstGeom prst="rect">
            <a:avLst/>
          </a:prstGeom>
          <a:noFill/>
        </p:spPr>
        <p:txBody>
          <a:bodyPr wrap="square" rtlCol="0">
            <a:spAutoFit/>
          </a:bodyPr>
          <a:lstStyle/>
          <a:p>
            <a:r>
              <a:rPr lang="en-US" sz="4800" smtClean="0">
                <a:latin typeface="Times" panose="02020603050405020304" pitchFamily="18" charset="0"/>
                <a:cs typeface="Times" panose="02020603050405020304" pitchFamily="18" charset="0"/>
              </a:rPr>
              <a:t>BÀI 6: TỰ NHẬN THỨC BẢN THÂN</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18795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smtClean="0">
                <a:solidFill>
                  <a:srgbClr val="FF0000"/>
                </a:solidFill>
                <a:latin typeface="Times" panose="02020603050405020304" pitchFamily="18" charset="0"/>
                <a:cs typeface="Times" panose="02020603050405020304" pitchFamily="18" charset="0"/>
              </a:rPr>
              <a:t>2. Ý nghĩa của tự nhận thức bản thân</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078526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smtClean="0">
                <a:latin typeface="Times" panose="02020603050405020304" pitchFamily="18" charset="0"/>
                <a:cs typeface="Times" panose="02020603050405020304" pitchFamily="18" charset="0"/>
              </a:rPr>
              <a:t>ĐỌC THÔNG TIN</a:t>
            </a:r>
            <a:endParaRPr lang="en-US" sz="2800" b="1">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1478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Theo em, tự nhận thức bản thân có ý nghĩa như thế nào đối với mỗi chúng ta?</a:t>
            </a:r>
            <a:endParaRPr lang="en-US"/>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Những nội dung nào trong thông tin trên cho thấy Quân  đã tự tin vào bản thân?</a:t>
            </a:r>
            <a:endParaRPr lang="en-US"/>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smtClean="0">
                <a:solidFill>
                  <a:srgbClr val="FF0000"/>
                </a:solidFill>
                <a:latin typeface="Times" panose="02020603050405020304" pitchFamily="18" charset="0"/>
                <a:cs typeface="Times" panose="02020603050405020304" pitchFamily="18" charset="0"/>
              </a:rPr>
              <a:t>CẶP ĐÔI CHIA SẺ</a:t>
            </a:r>
            <a:endParaRPr lang="en-US" sz="32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657028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1</a:t>
            </a:r>
            <a:endParaRPr lang="en-US"/>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2</a:t>
            </a:r>
            <a:endParaRPr lang="en-US"/>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3</a:t>
            </a:r>
            <a:endParaRPr lang="en-US"/>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Hình 4</a:t>
            </a:r>
            <a:endParaRPr lang="en-US"/>
          </a:p>
        </p:txBody>
      </p:sp>
    </p:spTree>
    <p:extLst>
      <p:ext uri="{BB962C8B-B14F-4D97-AF65-F5344CB8AC3E}">
        <p14:creationId xmlns:p14="http://schemas.microsoft.com/office/powerpoint/2010/main" val="2735768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smtClean="0">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a:t>
            </a:r>
            <a:r>
              <a:rPr lang="en-US" sz="2400" smtClean="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2.</a:t>
                      </a:r>
                      <a:r>
                        <a:rPr lang="en-US" sz="2400" kern="1200" baseline="0" smtClean="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 KHỞI ĐỘNG</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322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A50021"/>
                </a:solidFill>
                <a:effectLst/>
                <a:uLnTx/>
                <a:uFillTx/>
                <a:latin typeface="Times" panose="02020603050405020304" pitchFamily="18" charset="0"/>
                <a:cs typeface="Times" panose="02020603050405020304" pitchFamily="18" charset="0"/>
              </a:rPr>
              <a:t>.</a:t>
            </a:r>
            <a:endPar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endParaRP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smtClea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a:t>
            </a:r>
            <a:r>
              <a:rPr lang="en-US" sz="2400" b="1" kern="0" smtClean="0">
                <a:solidFill>
                  <a:prstClr val="black"/>
                </a:solidFill>
                <a:latin typeface="Times New Roman" panose="02020603050405020304" pitchFamily="18" charset="0"/>
                <a:cs typeface="Times New Roman" panose="02020603050405020304" pitchFamily="18" charset="0"/>
              </a:rPr>
              <a:t>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1905222903"/>
              </p:ext>
            </p:extLst>
          </p:nvPr>
        </p:nvGraphicFramePr>
        <p:xfrm>
          <a:off x="601705" y="2497270"/>
          <a:ext cx="5341895" cy="3657600"/>
        </p:xfrm>
        <a:graphic>
          <a:graphicData uri="http://schemas.openxmlformats.org/drawingml/2006/table">
            <a:tbl>
              <a:tblPr/>
              <a:tblGrid>
                <a:gridCol w="5341895">
                  <a:extLst>
                    <a:ext uri="{9D8B030D-6E8A-4147-A177-3AD203B41FA5}">
                      <a16:colId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smtClean="0">
                          <a:solidFill>
                            <a:schemeClr val="tx1"/>
                          </a:solidFill>
                          <a:effectLst/>
                          <a:latin typeface="Times" panose="02020603050405020304" pitchFamily="18" charset="0"/>
                          <a:ea typeface="+mn-ea"/>
                          <a:cs typeface="Times" panose="02020603050405020304" pitchFamily="18" charset="0"/>
                        </a:rPr>
                        <a:t>3.</a:t>
                      </a:r>
                      <a:r>
                        <a:rPr lang="en-US" sz="2400" kern="1200" baseline="0" smtClean="0">
                          <a:solidFill>
                            <a:schemeClr val="tx1"/>
                          </a:solidFill>
                          <a:effectLst/>
                          <a:latin typeface="Times" panose="02020603050405020304" pitchFamily="18" charset="0"/>
                          <a:ea typeface="+mn-ea"/>
                          <a:cs typeface="Times" panose="02020603050405020304" pitchFamily="18" charset="0"/>
                        </a:rPr>
                        <a:t> bạn Minh ở lớp 6A có hoàn cảnh gia đình khó khan nên thường cảm thấy tự ti, mặc cảm về bản thân, nhiều lúc muốn thôi học. Một lần, Minh đã đọc trên báo về một tấm gương vượt khó, cũng có hoàn cảnh khó khăn như mình nhưng đã nỗ lực vươn lên trở thành một sinh viên ưu tú, được ra nước ngoài học tập và thành đạt. Minh đã quyết tâm lấy tấm gương đó làm động lực để mình học giỏi và đạt được ước mơ.</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Tự nhận thức bản thân</a:t>
            </a:r>
            <a:endParaRPr lang="en-US" sz="2000">
              <a:latin typeface="Times" panose="02020603050405020304" pitchFamily="18" charset="0"/>
              <a:cs typeface="Times" panose="02020603050405020304" pitchFamily="18" charset="0"/>
            </a:endParaRP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Ý nghĩa</a:t>
            </a:r>
            <a:endParaRPr lang="en-US" sz="2000">
              <a:latin typeface="Times" panose="02020603050405020304" pitchFamily="18" charset="0"/>
              <a:cs typeface="Times" panose="02020603050405020304" pitchFamily="18" charset="0"/>
            </a:endParaRP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smtClean="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a:t>
            </a:r>
            <a:r>
              <a:rPr lang="en-US" sz="2000" smtClean="0">
                <a:latin typeface="Times" panose="02020603050405020304" pitchFamily="18" charset="0"/>
                <a:ea typeface="Calibri" panose="020F0502020204030204" pitchFamily="34" charset="0"/>
                <a:cs typeface="Times" panose="02020603050405020304" pitchFamily="18" charset="0"/>
              </a:rPr>
              <a:t>và cần </a:t>
            </a:r>
            <a:r>
              <a:rPr lang="en-US" sz="2000">
                <a:latin typeface="Times" panose="02020603050405020304" pitchFamily="18" charset="0"/>
                <a:ea typeface="Calibri" panose="020F0502020204030204" pitchFamily="34" charset="0"/>
                <a:cs typeface="Times" panose="02020603050405020304" pitchFamily="18" charset="0"/>
              </a:rPr>
              <a:t>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235944" y="1804670"/>
            <a:ext cx="11955621" cy="3302907"/>
          </a:xfrm>
          <a:prstGeom prst="rect">
            <a:avLst/>
          </a:prstGeom>
          <a:noFill/>
          <a:ln>
            <a:noFill/>
          </a:ln>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2174022" y="2750578"/>
            <a:ext cx="8009459" cy="1698927"/>
          </a:xfrm>
          <a:prstGeom prst="rect">
            <a:avLst/>
          </a:prstGeom>
        </p:spPr>
        <p:txBody>
          <a:bodyPr wrap="square">
            <a:spAutoFit/>
          </a:bodyPr>
          <a:lstStyle/>
          <a:p>
            <a:pPr lvl="0">
              <a:lnSpc>
                <a:spcPct val="145000"/>
              </a:lnSpc>
              <a:spcAft>
                <a:spcPts val="0"/>
              </a:spcAft>
              <a:buClr>
                <a:srgbClr val="787D22"/>
              </a:buClr>
              <a:buSzPts val="400"/>
              <a:tabLst>
                <a:tab pos="104140" algn="l"/>
              </a:tabLs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sưu tầm nhưng câu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ữ</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biết phát huy ưu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khắc phục nhược điềm của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 </a:t>
            </a:r>
            <a:r>
              <a:rPr lang="vi-VN"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hiện thực hoá ước ma của minh.</a:t>
            </a:r>
            <a:endParaRPr lang="en-US" sz="2400"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23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465" y="2730137"/>
            <a:ext cx="2837840"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3"/>
          <p:cNvSpPr>
            <a:spLocks noChangeArrowheads="1"/>
          </p:cNvSpPr>
          <p:nvPr/>
        </p:nvSpPr>
        <p:spPr bwMode="gray">
          <a:xfrm>
            <a:off x="0" y="-50483"/>
            <a:ext cx="6088653"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3"/>
          <a:stretch>
            <a:fillRect/>
          </a:stretch>
        </p:blipFill>
        <p:spPr>
          <a:xfrm>
            <a:off x="-438568" y="-365760"/>
            <a:ext cx="11477554" cy="7223760"/>
          </a:xfrm>
          <a:prstGeom prst="rect">
            <a:avLst/>
          </a:prstGeom>
        </p:spPr>
      </p:pic>
      <p:pic>
        <p:nvPicPr>
          <p:cNvPr id="7" name="Shape 1"/>
          <p:cNvPicPr/>
          <p:nvPr/>
        </p:nvPicPr>
        <p:blipFill>
          <a:blip r:embed="rId4"/>
          <a:stretch/>
        </p:blipFill>
        <p:spPr>
          <a:xfrm>
            <a:off x="10880819" y="0"/>
            <a:ext cx="1311181" cy="1048385"/>
          </a:xfrm>
          <a:prstGeom prst="rect">
            <a:avLst/>
          </a:prstGeom>
          <a:noFill/>
          <a:ln>
            <a:noFill/>
          </a:ln>
        </p:spPr>
      </p:pic>
      <p:sp>
        <p:nvSpPr>
          <p:cNvPr id="8" name="Rectangle 7"/>
          <p:cNvSpPr/>
          <p:nvPr/>
        </p:nvSpPr>
        <p:spPr>
          <a:xfrm>
            <a:off x="570745" y="1709048"/>
            <a:ext cx="9174146" cy="1289007"/>
          </a:xfrm>
          <a:prstGeom prst="rect">
            <a:avLst/>
          </a:prstGeom>
        </p:spPr>
        <p:txBody>
          <a:bodyPr wrap="square">
            <a:spAutoFit/>
          </a:bodyPr>
          <a:lstStyle/>
          <a:p>
            <a:pPr lvl="0">
              <a:lnSpc>
                <a:spcPct val="144000"/>
              </a:lnSpc>
              <a:spcAft>
                <a:spcPts val="575"/>
              </a:spcAft>
              <a:buClr>
                <a:srgbClr val="787D22"/>
              </a:buClr>
              <a:buSzPts val="400"/>
              <a:tabLst>
                <a:tab pos="113030" algn="l"/>
              </a:tabLst>
            </a:pP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 định những điều em thấy hài lòng và những điều em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hài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 về bàn thân trong cuộc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 hoạch phát huy những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 hài lòng và khắc phục những điêu em chưa hài lòng theo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ưới</a:t>
            </a:r>
            <a:r>
              <a:rPr lang="vi-VN"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endParaRPr lang="en-US" u="none" strike="noStrike" spc="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005600"/>
              </p:ext>
            </p:extLst>
          </p:nvPr>
        </p:nvGraphicFramePr>
        <p:xfrm>
          <a:off x="882469" y="2998053"/>
          <a:ext cx="8128000" cy="31023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313346596"/>
                    </a:ext>
                  </a:extLst>
                </a:gridCol>
                <a:gridCol w="2032000">
                  <a:extLst>
                    <a:ext uri="{9D8B030D-6E8A-4147-A177-3AD203B41FA5}">
                      <a16:colId xmlns:a16="http://schemas.microsoft.com/office/drawing/2014/main" val="3155192893"/>
                    </a:ext>
                  </a:extLst>
                </a:gridCol>
                <a:gridCol w="2032000">
                  <a:extLst>
                    <a:ext uri="{9D8B030D-6E8A-4147-A177-3AD203B41FA5}">
                      <a16:colId xmlns:a16="http://schemas.microsoft.com/office/drawing/2014/main" val="948684975"/>
                    </a:ext>
                  </a:extLst>
                </a:gridCol>
                <a:gridCol w="2032000">
                  <a:extLst>
                    <a:ext uri="{9D8B030D-6E8A-4147-A177-3AD203B41FA5}">
                      <a16:colId xmlns:a16="http://schemas.microsoft.com/office/drawing/2014/main" val="2485827338"/>
                    </a:ext>
                  </a:extLst>
                </a:gridCol>
              </a:tblGrid>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phát huy</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bg1">
                        <a:lumMod val="95000"/>
                      </a:schemeClr>
                    </a:solidFill>
                  </a:tcPr>
                </a:tc>
                <a:extLst>
                  <a:ext uri="{0D108BD9-81ED-4DB2-BD59-A6C34878D82A}">
                    <a16:rowId xmlns:a16="http://schemas.microsoft.com/office/drawing/2014/main" val="367537787"/>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497519754"/>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209829829"/>
                  </a:ext>
                </a:extLst>
              </a:tr>
              <a:tr h="517050">
                <a:tc rowSpan="3">
                  <a:txBody>
                    <a:bodyPr/>
                    <a:lstStyle/>
                    <a:p>
                      <a:pPr algn="ctr"/>
                      <a:r>
                        <a:rPr lang="en-US" smtClean="0">
                          <a:solidFill>
                            <a:srgbClr val="FF0000"/>
                          </a:solidFill>
                          <a:latin typeface="Times" panose="02020603050405020304" pitchFamily="18" charset="0"/>
                          <a:cs typeface="Times" panose="02020603050405020304" pitchFamily="18" charset="0"/>
                        </a:rPr>
                        <a:t>Những</a:t>
                      </a:r>
                      <a:r>
                        <a:rPr lang="en-US" baseline="0" smtClean="0">
                          <a:solidFill>
                            <a:srgbClr val="FF0000"/>
                          </a:solidFill>
                          <a:latin typeface="Times" panose="02020603050405020304" pitchFamily="18" charset="0"/>
                          <a:cs typeface="Times" panose="02020603050405020304" pitchFamily="18" charset="0"/>
                        </a:rPr>
                        <a:t> điều chưa hài lòng</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rowSpan="3">
                  <a:txBody>
                    <a:bodyPr/>
                    <a:lstStyle/>
                    <a:p>
                      <a:pPr algn="ctr"/>
                      <a:r>
                        <a:rPr lang="en-US" smtClean="0">
                          <a:solidFill>
                            <a:srgbClr val="FF0000"/>
                          </a:solidFill>
                          <a:latin typeface="Times" panose="02020603050405020304" pitchFamily="18" charset="0"/>
                          <a:cs typeface="Times" panose="02020603050405020304" pitchFamily="18" charset="0"/>
                        </a:rPr>
                        <a:t>Cách</a:t>
                      </a:r>
                      <a:r>
                        <a:rPr lang="en-US" baseline="0" smtClean="0">
                          <a:solidFill>
                            <a:srgbClr val="FF0000"/>
                          </a:solidFill>
                          <a:latin typeface="Times" panose="02020603050405020304" pitchFamily="18" charset="0"/>
                          <a:cs typeface="Times" panose="02020603050405020304" pitchFamily="18" charset="0"/>
                        </a:rPr>
                        <a:t> khắc phục</a:t>
                      </a:r>
                      <a:endParaRPr lang="en-US">
                        <a:solidFill>
                          <a:srgbClr val="FF0000"/>
                        </a:solidFill>
                        <a:latin typeface="Times" panose="02020603050405020304" pitchFamily="18" charset="0"/>
                        <a:cs typeface="Times" panose="02020603050405020304" pitchFamily="18" charset="0"/>
                      </a:endParaRPr>
                    </a:p>
                  </a:txBody>
                  <a:tcPr>
                    <a:solidFill>
                      <a:schemeClr val="accent6"/>
                    </a:solidFill>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251369034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2324186601"/>
                  </a:ext>
                </a:extLst>
              </a:tr>
              <a:tr h="517050">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solidFill>
                      <a:schemeClr val="accent6">
                        <a:lumMod val="60000"/>
                        <a:lumOff val="40000"/>
                      </a:schemeClr>
                    </a:solidFill>
                  </a:tcPr>
                </a:tc>
                <a:tc vMerge="1">
                  <a:txBody>
                    <a:bodyPr/>
                    <a:lstStyle/>
                    <a:p>
                      <a:endParaRPr lang="en-US"/>
                    </a:p>
                  </a:txBody>
                  <a:tcPr/>
                </a:tc>
                <a:tc>
                  <a:txBody>
                    <a:bodyPr/>
                    <a:lstStyle/>
                    <a:p>
                      <a:pPr algn="ctr"/>
                      <a:r>
                        <a:rPr lang="en-US" smtClean="0">
                          <a:solidFill>
                            <a:srgbClr val="FF0000"/>
                          </a:solidFill>
                          <a:latin typeface="Times" panose="02020603050405020304" pitchFamily="18" charset="0"/>
                          <a:cs typeface="Times" panose="02020603050405020304" pitchFamily="18" charset="0"/>
                        </a:rPr>
                        <a:t>?</a:t>
                      </a:r>
                      <a:endParaRPr lang="en-US">
                        <a:solidFill>
                          <a:srgbClr val="FF0000"/>
                        </a:solidFill>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3082770032"/>
                  </a:ext>
                </a:extLst>
              </a:tr>
            </a:tbl>
          </a:graphicData>
        </a:graphic>
      </p:graphicFrame>
    </p:spTree>
    <p:extLst>
      <p:ext uri="{BB962C8B-B14F-4D97-AF65-F5344CB8AC3E}">
        <p14:creationId xmlns:p14="http://schemas.microsoft.com/office/powerpoint/2010/main" val="379373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54;p8"/>
          <p:cNvPicPr preferRelativeResize="0"/>
          <p:nvPr/>
        </p:nvPicPr>
        <p:blipFill rotWithShape="1">
          <a:blip r:embed="rId2">
            <a:alphaModFix/>
          </a:blip>
          <a:srcRect l="16992" t="-937" r="50159" b="17086"/>
          <a:stretch/>
        </p:blipFill>
        <p:spPr>
          <a:xfrm>
            <a:off x="-143691" y="-130629"/>
            <a:ext cx="13062857" cy="7707086"/>
          </a:xfrm>
          <a:prstGeom prst="rect">
            <a:avLst/>
          </a:prstGeom>
          <a:noFill/>
          <a:ln>
            <a:noFill/>
          </a:ln>
        </p:spPr>
      </p:pic>
      <p:sp>
        <p:nvSpPr>
          <p:cNvPr id="6" name="Rectangle 5"/>
          <p:cNvSpPr/>
          <p:nvPr/>
        </p:nvSpPr>
        <p:spPr>
          <a:xfrm>
            <a:off x="1045029" y="1862255"/>
            <a:ext cx="10685416" cy="4401205"/>
          </a:xfrm>
          <a:prstGeom prst="rect">
            <a:avLst/>
          </a:prstGeom>
        </p:spPr>
        <p:txBody>
          <a:bodyPr wrap="square">
            <a:spAutoFit/>
          </a:bodyPr>
          <a:lstStyle/>
          <a:p>
            <a:pPr>
              <a:spcAft>
                <a:spcPts val="0"/>
              </a:spcAft>
            </a:pPr>
            <a:r>
              <a:rPr lang="en-US" sz="2000">
                <a:latin typeface="Times" panose="02020603050405020304" pitchFamily="18" charset="0"/>
                <a:ea typeface="Calibri" panose="020F0502020204030204" pitchFamily="34" charset="0"/>
                <a:cs typeface="Times" panose="02020603050405020304" pitchFamily="18" charset="0"/>
              </a:rPr>
              <a:t>1. </a:t>
            </a:r>
            <a:r>
              <a:rPr lang="en-US" sz="2000">
                <a:latin typeface="Times" panose="02020603050405020304" pitchFamily="18" charset="0"/>
                <a:cs typeface="Times" panose="02020603050405020304" pitchFamily="18" charset="0"/>
              </a:rPr>
              <a:t>Lời dạy của Chủ tịch Hồ Chí Minh trong “Thư gửi cán bộ và chiến sĩ Hải quân”, Báo Nhân dân đăng số 4147, ngày 11 tháng 8 năm 1965. </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Ngày 11 tháng 8 “Các chú hãy ra sức phát huy ưu điểm, sữa chữa nhược điểm, khó không nản, thắng không kiêu, cùng với đơn vị bạn và nhân dân quyết tâm đánh thắng giặc Mỹ xâm lược, góp phần xứng đáng vào sự nghiệp bảo vệ miền Bắc, ủng hộ cách mạng giải phóng miền Nam tiến tới hòa bình thống nhất nước nhà”</a:t>
            </a:r>
          </a:p>
          <a:p>
            <a:pPr>
              <a:spcAft>
                <a:spcPts val="0"/>
              </a:spcAft>
            </a:pPr>
            <a:r>
              <a:rPr lang="en-US" sz="2000">
                <a:latin typeface="Times" panose="02020603050405020304" pitchFamily="18" charset="0"/>
                <a:cs typeface="Times" panose="02020603050405020304" pitchFamily="18" charset="0"/>
              </a:rPr>
              <a:t> </a:t>
            </a:r>
          </a:p>
          <a:p>
            <a:pPr>
              <a:spcAft>
                <a:spcPts val="0"/>
              </a:spcAft>
            </a:pPr>
            <a:r>
              <a:rPr lang="en-US" sz="2000">
                <a:latin typeface="Times" panose="02020603050405020304" pitchFamily="18" charset="0"/>
                <a:cs typeface="Times" panose="02020603050405020304" pitchFamily="18" charset="0"/>
              </a:rPr>
              <a:t>Nhân dịp Kỷ niệm 10 năm Ngày truyền thống của Quân chủng Hải quân, Bác Hồ đã gửi thư chúc mừng và biểu dương thành tích trong xây dựng, chiến đấu và chiến thắng của Hải quân; đồng thời, Người nhắc nhở cán bộ, chiến sĩ Quân chủng Hải quân cần tiếp tục phát huy truyền thống và thành tích đã đạt được, chủ động khắc phục khó khăn, gian khổ, phấn đấu hoàn thành xuất sắc mọi nhiệm vụ được giao. Nhờ những lời kêu gọi đó quân và dân ta đãnh khắc phục nhược điểm, chung tay đồng lòng kháng chiến chông Mĩ.</a:t>
            </a:r>
          </a:p>
        </p:txBody>
      </p:sp>
    </p:spTree>
    <p:extLst>
      <p:ext uri="{BB962C8B-B14F-4D97-AF65-F5344CB8AC3E}">
        <p14:creationId xmlns:p14="http://schemas.microsoft.com/office/powerpoint/2010/main" val="3956323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smtClean="0">
                <a:latin typeface="Times" panose="02020603050405020304" pitchFamily="18" charset="0"/>
                <a:cs typeface="Times" panose="02020603050405020304" pitchFamily="18" charset="0"/>
              </a:rPr>
              <a:t>II. KHÁM PHÁ</a:t>
            </a:r>
            <a:endParaRPr lang="en-US" sz="4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5352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smtClean="0">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smtClean="0">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smtClean="0">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smtClean="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smtClean="0">
                <a:solidFill>
                  <a:srgbClr val="FF0000"/>
                </a:solidFill>
                <a:latin typeface="Times" panose="02020603050405020304" pitchFamily="18" charset="0"/>
                <a:cs typeface="Times" panose="02020603050405020304" pitchFamily="18" charset="0"/>
              </a:rPr>
              <a:t>QUAN SÁT HÌNH ẢNH</a:t>
            </a:r>
            <a:endParaRPr lang="en-US" sz="2400" b="1">
              <a:solidFill>
                <a:srgbClr val="FF0000"/>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161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a:t>
            </a:r>
            <a:r>
              <a:rPr kumimoji="0" lang="en-US" sz="3200" b="1" i="0" u="none" strike="noStrike" kern="0" cap="none" spc="0" normalizeH="0" baseline="0" noProof="0" dirty="0" smtClean="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endPar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smtClean="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smtClea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smtClean="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smtClean="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smtClean="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1449</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#9Slide05 Brannboll Ny</vt:lpstr>
      <vt:lpstr>#9Slide06 SVNSlow Attack</vt:lpstr>
      <vt:lpstr>Arial</vt:lpstr>
      <vt:lpstr>Calibri</vt:lpstr>
      <vt:lpstr>Calibri Light</vt:lpstr>
      <vt:lpstr>Segoe Print</vt:lpstr>
      <vt:lpstr>Snap ITC</vt:lpstr>
      <vt:lpstr>SVN-Vanilla Daisy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34</cp:revision>
  <dcterms:created xsi:type="dcterms:W3CDTF">2021-07-10T07:14:28Z</dcterms:created>
  <dcterms:modified xsi:type="dcterms:W3CDTF">2021-07-15T14:29:44Z</dcterms:modified>
</cp:coreProperties>
</file>